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00" d="100"/>
          <a:sy n="100" d="100"/>
        </p:scale>
        <p:origin x="2504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0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2011680"/>
            <a:ext cx="5943600" cy="5943600"/>
          </a:xfrm>
          <a:prstGeom prst="ellipse">
            <a:avLst/>
          </a:prstGeom>
          <a:solidFill>
            <a:srgbClr val="1C2035"/>
          </a:solidFill>
          <a:ln w="12700">
            <a:solidFill>
              <a:srgbClr val="1C203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6583680" y="-1371600"/>
            <a:ext cx="4572000" cy="4572000"/>
          </a:xfrm>
          <a:prstGeom prst="ellipse">
            <a:avLst/>
          </a:prstGeom>
          <a:solidFill>
            <a:srgbClr val="141729"/>
          </a:solidFill>
          <a:ln w="12700">
            <a:solidFill>
              <a:srgbClr val="14172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1C2035"/>
          </a:solidFill>
          <a:ln w="12700">
            <a:solidFill>
              <a:srgbClr val="1C203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7315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20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3600" y="10972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– 12 / 06 / 2026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73152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27. ULUSLARARASI PSİKOLOJİK DANIŞMA VE REHBERLİK KONGRESİ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0040" y="10515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Dikkat, Bağımlılık ve Aile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0" y="2267712"/>
            <a:ext cx="9144000" cy="54864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0" y="2322576"/>
            <a:ext cx="9144000" cy="1481328"/>
          </a:xfrm>
          <a:prstGeom prst="rect">
            <a:avLst/>
          </a:prstGeom>
          <a:solidFill>
            <a:srgbClr val="1C203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11480" y="2395728"/>
            <a:ext cx="8321040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Sunumunuzun Tam Başlığını Buraya Yazınız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0" y="3803904"/>
            <a:ext cx="9144000" cy="54864"/>
          </a:xfrm>
          <a:prstGeom prst="rect">
            <a:avLst/>
          </a:prstGeom>
          <a:solidFill>
            <a:srgbClr val="1C203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0" y="3858768"/>
            <a:ext cx="9144000" cy="89611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3177540" y="4059936"/>
            <a:ext cx="309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 Adı Soyadı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177540" y="4462272"/>
            <a:ext cx="3246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Unvan  |  Kurum / </a:t>
            </a:r>
            <a:r>
              <a:rPr lang="en-US" sz="1000" dirty="0" err="1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Üniversite</a:t>
            </a: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320040" y="4773168"/>
            <a:ext cx="4572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Necmettin Erbakan Üniversitesi  |  Konya, Türkiye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223760" y="4800600"/>
            <a:ext cx="1645920" cy="292608"/>
          </a:xfrm>
          <a:prstGeom prst="roundRect">
            <a:avLst>
              <a:gd name="adj" fmla="val 46875"/>
            </a:avLst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7223760" y="48006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Sözlü Bildiri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006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pdrkongre.org</a:t>
            </a:r>
            <a:endParaRPr lang="en-US" sz="900" dirty="0"/>
          </a:p>
        </p:txBody>
      </p:sp>
      <p:pic>
        <p:nvPicPr>
          <p:cNvPr id="1026" name="Picture 2" descr="Türk PDR Derneği">
            <a:extLst>
              <a:ext uri="{FF2B5EF4-FFF2-40B4-BE49-F238E27FC236}">
                <a16:creationId xmlns:a16="http://schemas.microsoft.com/office/drawing/2014/main" id="{21B7887C-D17C-1500-19CB-E5F1F8639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517" y="155448"/>
            <a:ext cx="1097280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cmettin Erbakan Üniversitesi">
            <a:extLst>
              <a:ext uri="{FF2B5EF4-FFF2-40B4-BE49-F238E27FC236}">
                <a16:creationId xmlns:a16="http://schemas.microsoft.com/office/drawing/2014/main" id="{334C9C49-9F1A-6CF8-20CE-207C3CDD2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680" y="202082"/>
            <a:ext cx="1050646" cy="105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 13">
            <a:extLst>
              <a:ext uri="{FF2B5EF4-FFF2-40B4-BE49-F238E27FC236}">
                <a16:creationId xmlns:a16="http://schemas.microsoft.com/office/drawing/2014/main" id="{EABD4E83-A4C7-5B29-94C2-E9FC752B664D}"/>
              </a:ext>
            </a:extLst>
          </p:cNvPr>
          <p:cNvSpPr/>
          <p:nvPr/>
        </p:nvSpPr>
        <p:spPr>
          <a:xfrm>
            <a:off x="106680" y="4059936"/>
            <a:ext cx="309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 Adı Soyadı</a:t>
            </a:r>
            <a:endParaRPr lang="en-US" sz="1600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D8E43A7C-D3D0-E461-745A-0CFE5EE4CF9C}"/>
              </a:ext>
            </a:extLst>
          </p:cNvPr>
          <p:cNvSpPr/>
          <p:nvPr/>
        </p:nvSpPr>
        <p:spPr>
          <a:xfrm>
            <a:off x="106680" y="4462272"/>
            <a:ext cx="3246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Unvan  |  Kurum / </a:t>
            </a:r>
            <a:r>
              <a:rPr lang="en-US" sz="1000" dirty="0" err="1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Üniversite</a:t>
            </a: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000" dirty="0"/>
          </a:p>
        </p:txBody>
      </p:sp>
      <p:sp>
        <p:nvSpPr>
          <p:cNvPr id="25" name="Text 13">
            <a:extLst>
              <a:ext uri="{FF2B5EF4-FFF2-40B4-BE49-F238E27FC236}">
                <a16:creationId xmlns:a16="http://schemas.microsoft.com/office/drawing/2014/main" id="{F3543DFD-C89E-ADB8-C03E-C65A15F05E8E}"/>
              </a:ext>
            </a:extLst>
          </p:cNvPr>
          <p:cNvSpPr/>
          <p:nvPr/>
        </p:nvSpPr>
        <p:spPr>
          <a:xfrm>
            <a:off x="6271260" y="4059936"/>
            <a:ext cx="309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 Adı Soyadı</a:t>
            </a:r>
            <a:endParaRPr lang="en-US" sz="1600" dirty="0"/>
          </a:p>
        </p:txBody>
      </p:sp>
      <p:sp>
        <p:nvSpPr>
          <p:cNvPr id="26" name="Text 14">
            <a:extLst>
              <a:ext uri="{FF2B5EF4-FFF2-40B4-BE49-F238E27FC236}">
                <a16:creationId xmlns:a16="http://schemas.microsoft.com/office/drawing/2014/main" id="{21E5DDB0-1180-0ABB-9DC9-0144CA416C9C}"/>
              </a:ext>
            </a:extLst>
          </p:cNvPr>
          <p:cNvSpPr/>
          <p:nvPr/>
        </p:nvSpPr>
        <p:spPr>
          <a:xfrm>
            <a:off x="6271260" y="4462272"/>
            <a:ext cx="3246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Unvan  |  Kurum / </a:t>
            </a:r>
            <a:r>
              <a:rPr lang="en-US" sz="1000" dirty="0" err="1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Üniversite</a:t>
            </a:r>
            <a:r>
              <a:rPr lang="en-US" sz="10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7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2560320" y="18288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Sunum Planı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26187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365760" y="1261872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530352" y="1353312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234440" y="1353312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ve Problem Durumu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800600" y="126187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800600" y="1261872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965192" y="1353312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669280" y="1353312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 ve Araştırma Soruları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365760" y="2377440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365760" y="2377440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530352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234440" y="246888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4800600" y="2377440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4800600" y="2377440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965192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5669280" y="246888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Bulgular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365760" y="349300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365760" y="3493008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530352" y="3584448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123444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ve Sonuç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4800600" y="349300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4800600" y="3493008"/>
            <a:ext cx="64008" cy="9144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4965192" y="3584448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66928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Öneriler ve Kaynaklar</a:t>
            </a:r>
            <a:endParaRPr lang="en-US" sz="1500" dirty="0"/>
          </a:p>
        </p:txBody>
      </p:sp>
      <p:sp>
        <p:nvSpPr>
          <p:cNvPr id="30" name="Shape 28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377440" y="164592"/>
            <a:ext cx="5486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ve Problem Durumu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955280" y="164592"/>
            <a:ext cx="868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2344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Araştırmanın Arka Planı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1645920"/>
            <a:ext cx="5120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Araştırmanızın arka planını, konunun önemini ve literatürdeki boşluğu burada açıklayınız. Bu alana 3-5 cümle ekleyebilirsiniz. Teorik çerçeveyi ve mevcut çalışmaları kısaca özetleyiniz.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834640"/>
            <a:ext cx="5120640" cy="1115568"/>
          </a:xfrm>
          <a:prstGeom prst="rect">
            <a:avLst/>
          </a:prstGeom>
          <a:solidFill>
            <a:srgbClr val="1C203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2834640"/>
            <a:ext cx="64008" cy="111556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548640" y="2907792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İfadesi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246120"/>
            <a:ext cx="47548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5C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Araştırmanızın temel problem ifadesini veya araştırma sorusunu buraya yazınız.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806440" y="1143000"/>
            <a:ext cx="2971800" cy="2807208"/>
          </a:xfrm>
          <a:prstGeom prst="rect">
            <a:avLst/>
          </a:prstGeom>
          <a:solidFill>
            <a:srgbClr val="1C203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5806440" y="1143000"/>
            <a:ext cx="297180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897880" y="1261872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/ İstatistik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897880" y="1828800"/>
            <a:ext cx="2788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%XX</a:t>
            </a:r>
            <a:endParaRPr lang="en-US" sz="5200" dirty="0"/>
          </a:p>
        </p:txBody>
      </p:sp>
      <p:sp>
        <p:nvSpPr>
          <p:cNvPr id="17" name="Text 15"/>
          <p:cNvSpPr/>
          <p:nvPr/>
        </p:nvSpPr>
        <p:spPr>
          <a:xfrm>
            <a:off x="5897880" y="274320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İlgili çarpıcı bir bulgu veya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istatistik buraya yazınız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897880" y="3520440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..., Yıl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377440" y="164592"/>
            <a:ext cx="5486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 ve Yöntem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955280" y="164592"/>
            <a:ext cx="868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65760" y="1188720"/>
            <a:ext cx="42976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65760" y="1188720"/>
            <a:ext cx="4297680" cy="438912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65760" y="1627632"/>
            <a:ext cx="429768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75488" y="118872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Araştırmanın Amacı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5488" y="1719072"/>
            <a:ext cx="40690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araştırma sorusunu veya alt amacı buraya yazınız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İkinci araştırma sorusunu veya alt amacı buraya yazınız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Üçüncü araştırma sorusunu buraya yazınız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Varsa dördüncü araştırma sorusunu buraya yazınız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983480" y="1188720"/>
            <a:ext cx="1965960" cy="1261872"/>
          </a:xfrm>
          <a:prstGeom prst="rect">
            <a:avLst/>
          </a:prstGeom>
          <a:solidFill>
            <a:srgbClr val="0C0E1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4983480" y="1188720"/>
            <a:ext cx="196596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5074920" y="1298448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 Modeli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74920" y="1645920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Nitel / Nicel / Karma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086600" y="1188720"/>
            <a:ext cx="1965960" cy="1261872"/>
          </a:xfrm>
          <a:prstGeom prst="rect">
            <a:avLst/>
          </a:prstGeom>
          <a:solidFill>
            <a:srgbClr val="0C0E1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7086600" y="1188720"/>
            <a:ext cx="196596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7178040" y="1298448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Grubu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178040" y="1645920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N=... kişi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Yaş: ..., Özellikler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83480" y="2578608"/>
            <a:ext cx="1965960" cy="1261872"/>
          </a:xfrm>
          <a:prstGeom prst="rect">
            <a:avLst/>
          </a:prstGeom>
          <a:solidFill>
            <a:srgbClr val="1C203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4983480" y="2578608"/>
            <a:ext cx="196596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5074920" y="2688336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Toplama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74920" y="3035808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Ölçek / Görüşme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 / Doküman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086600" y="2578608"/>
            <a:ext cx="1965960" cy="1261872"/>
          </a:xfrm>
          <a:prstGeom prst="rect">
            <a:avLst/>
          </a:prstGeom>
          <a:solidFill>
            <a:srgbClr val="1C203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7086600" y="2578608"/>
            <a:ext cx="196596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7178040" y="2688336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 Yöntemi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178040" y="3035808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İstatistiksel yöntem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 analizi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65760" y="4069080"/>
            <a:ext cx="8412480" cy="475488"/>
          </a:xfrm>
          <a:prstGeom prst="rect">
            <a:avLst/>
          </a:prstGeom>
          <a:solidFill>
            <a:srgbClr val="FFF3CD"/>
          </a:solidFill>
          <a:ln/>
        </p:spPr>
        <p:txBody>
          <a:bodyPr/>
          <a:lstStyle/>
          <a:p>
            <a:endParaRPr lang="tr-TR" dirty="0"/>
          </a:p>
        </p:txBody>
      </p:sp>
      <p:sp>
        <p:nvSpPr>
          <p:cNvPr id="29" name="Shape 27"/>
          <p:cNvSpPr/>
          <p:nvPr/>
        </p:nvSpPr>
        <p:spPr>
          <a:xfrm>
            <a:off x="365760" y="4069080"/>
            <a:ext cx="64008" cy="47548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530352" y="4087368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377440" y="164592"/>
            <a:ext cx="5486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Bulgular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955280" y="164592"/>
            <a:ext cx="868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47472" y="1170432"/>
            <a:ext cx="2697480" cy="1572768"/>
          </a:xfrm>
          <a:prstGeom prst="rect">
            <a:avLst/>
          </a:prstGeom>
          <a:solidFill>
            <a:srgbClr val="1C2035"/>
          </a:solidFill>
          <a:ln/>
          <a:effectLst>
            <a:outerShdw blurRad="1016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47472" y="1170432"/>
            <a:ext cx="269748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38912" y="12618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38912" y="150876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XX.X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438912" y="2212848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5C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açıklama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27832" y="1170432"/>
            <a:ext cx="2697480" cy="1572768"/>
          </a:xfrm>
          <a:prstGeom prst="rect">
            <a:avLst/>
          </a:prstGeom>
          <a:solidFill>
            <a:srgbClr val="E8584A"/>
          </a:solidFill>
          <a:ln/>
          <a:effectLst>
            <a:outerShdw blurRad="1016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3227832" y="1170432"/>
            <a:ext cx="2697480" cy="64008"/>
          </a:xfrm>
          <a:prstGeom prst="rect">
            <a:avLst/>
          </a:prstGeom>
          <a:solidFill>
            <a:srgbClr val="C23E32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3319272" y="12618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19272" y="150876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YY.Y</a:t>
            </a:r>
            <a:endParaRPr lang="en-US" sz="4600" dirty="0"/>
          </a:p>
        </p:txBody>
      </p:sp>
      <p:sp>
        <p:nvSpPr>
          <p:cNvPr id="16" name="Text 14"/>
          <p:cNvSpPr/>
          <p:nvPr/>
        </p:nvSpPr>
        <p:spPr>
          <a:xfrm>
            <a:off x="3319272" y="2212848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D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açıklama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108192" y="1170432"/>
            <a:ext cx="2697480" cy="1572768"/>
          </a:xfrm>
          <a:prstGeom prst="rect">
            <a:avLst/>
          </a:prstGeom>
          <a:solidFill>
            <a:srgbClr val="1C2035"/>
          </a:solidFill>
          <a:ln/>
          <a:effectLst>
            <a:outerShdw blurRad="1016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108192" y="1170432"/>
            <a:ext cx="269748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199632" y="126187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199632" y="1508760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ZZ.Z</a:t>
            </a:r>
            <a:endParaRPr lang="en-US" sz="4600" dirty="0"/>
          </a:p>
        </p:txBody>
      </p:sp>
      <p:sp>
        <p:nvSpPr>
          <p:cNvPr id="21" name="Text 19"/>
          <p:cNvSpPr/>
          <p:nvPr/>
        </p:nvSpPr>
        <p:spPr>
          <a:xfrm>
            <a:off x="6199632" y="2212848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5C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açıklama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47472" y="2852928"/>
            <a:ext cx="8449056" cy="1664208"/>
          </a:xfrm>
          <a:prstGeom prst="rect">
            <a:avLst/>
          </a:prstGeom>
          <a:solidFill>
            <a:srgbClr val="1C203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347472" y="2852928"/>
            <a:ext cx="8449056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457200" y="29443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Grafik / Tablo — Bulgularınıza ait grafik veya tabloyu bu alana yerleştiriniz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005840" y="3904488"/>
            <a:ext cx="658368" cy="59436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100584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240280" y="3584448"/>
            <a:ext cx="658368" cy="914400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224028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3474720" y="4041648"/>
            <a:ext cx="658368" cy="45720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347472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3419856"/>
            <a:ext cx="658368" cy="107899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470916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5943600" y="3767328"/>
            <a:ext cx="658368" cy="73152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594360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7178040" y="4087368"/>
            <a:ext cx="658368" cy="411480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6" name="Text 34"/>
          <p:cNvSpPr/>
          <p:nvPr/>
        </p:nvSpPr>
        <p:spPr>
          <a:xfrm>
            <a:off x="7178040" y="4507992"/>
            <a:ext cx="6583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8" name="Text 36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377440" y="164592"/>
            <a:ext cx="5486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</a:t>
            </a: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</a:t>
            </a: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955280" y="164592"/>
            <a:ext cx="868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50292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65760" y="1170432"/>
            <a:ext cx="5029200" cy="438912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65760" y="1609344"/>
            <a:ext cx="50292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75488" y="1170432"/>
            <a:ext cx="48280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5488" y="1691640"/>
            <a:ext cx="4828032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Bulgularınızı mevcut literatürle karşılaştırınız.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Benzer ve farklı sonuçlara dikkat çekiniz.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Beklenmedik bulgular varsa açıklayınız.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Araştırmanın sınırlılıklarını belirtiniz.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623560" y="1170432"/>
            <a:ext cx="3172968" cy="2377440"/>
          </a:xfrm>
          <a:prstGeom prst="rect">
            <a:avLst/>
          </a:prstGeom>
          <a:solidFill>
            <a:srgbClr val="0C0E1A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5623560" y="1170432"/>
            <a:ext cx="3172968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5715000" y="1280160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5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Sonuç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715000" y="1664208"/>
            <a:ext cx="2743200" cy="0"/>
          </a:xfrm>
          <a:prstGeom prst="line">
            <a:avLst/>
          </a:prstGeom>
          <a:noFill/>
          <a:ln w="12700">
            <a:solidFill>
              <a:srgbClr val="1C203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5715000" y="1755648"/>
            <a:ext cx="2971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Araştırmanızın en önemli sonucunu veya ana mesajını buraya kısa ve net biçimde yazınız.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703320"/>
            <a:ext cx="841248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365760" y="3703320"/>
            <a:ext cx="64008" cy="822960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530352" y="37490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0352" y="408736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2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Uygulayıcılara, araştırmacılara veya politika yapıcılara yönelik önerilerinizi kısaca yazınız.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C0E1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987552"/>
            <a:ext cx="9144000" cy="50292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1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377440" y="164592"/>
            <a:ext cx="54864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955280" y="164592"/>
            <a:ext cx="8686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65760" y="1152144"/>
            <a:ext cx="8412480" cy="402336"/>
          </a:xfrm>
          <a:prstGeom prst="rect">
            <a:avLst/>
          </a:prstGeom>
          <a:solidFill>
            <a:srgbClr val="1C2035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64008" cy="402336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30352" y="117043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5CE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7. Baskı formatına göre, alfabetik sırayla yazınız. Asılı paragraf girintisi uygulayınız.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" y="1664208"/>
            <a:ext cx="841248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Yazar, A. A., ve Yazar, B. B. (Yıl). Makale başlığı. Dergi Adı, Cilt(Sayı), ss–ss. https://doi.org/xxxxx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Yazar, C. C. (Yıl). Kitap adı. Yayınevi.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Yazar, D. D. (Yıl). Bölüm başlığı. E. E. Editör (Ed.), Kitap adı içinde (ss. xx–xx). Yayınevi.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Yazar, E. E. (Yıl). Makale başlığı. Dergi Adı, Cilt(Sayı), ss–ss. https://doi.org/xxxxx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n-US" sz="1100" dirty="0">
                <a:solidFill>
                  <a:srgbClr val="E8EA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Yazar, F. F. (Yıl). Makale başlığı. Dergi Adı, Cilt(Sayı), ss–ss.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41729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320040" y="47731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PDR Kongre 2026  |  Dikkat, Bağımlılık ve Aile  |  Necmettin Erbakan Üniversitesi, Konya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2286000"/>
            <a:ext cx="6400800" cy="6400800"/>
          </a:xfrm>
          <a:prstGeom prst="ellipse">
            <a:avLst/>
          </a:prstGeom>
          <a:solidFill>
            <a:srgbClr val="1C2035"/>
          </a:solidFill>
          <a:ln w="12700">
            <a:solidFill>
              <a:srgbClr val="1C203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5943600" y="-1645920"/>
            <a:ext cx="5029200" cy="5029200"/>
          </a:xfrm>
          <a:prstGeom prst="ellipse">
            <a:avLst/>
          </a:prstGeom>
          <a:solidFill>
            <a:srgbClr val="141729"/>
          </a:solidFill>
          <a:ln w="12700">
            <a:solidFill>
              <a:srgbClr val="14172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-1828800" y="2926080"/>
            <a:ext cx="4572000" cy="4572000"/>
          </a:xfrm>
          <a:prstGeom prst="ellipse">
            <a:avLst/>
          </a:prstGeom>
          <a:solidFill>
            <a:srgbClr val="1C2035"/>
          </a:solidFill>
          <a:ln w="12700">
            <a:solidFill>
              <a:srgbClr val="1C2035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0" y="36576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PDR</a:t>
            </a:r>
            <a:r>
              <a:rPr lang="en-US" sz="2200" b="1" dirty="0">
                <a:solidFill>
                  <a:srgbClr val="E858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2026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1115568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Teşekkür Ederiz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2926080" y="2157984"/>
            <a:ext cx="329184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731520" y="233172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Sorularınızı almaktan memnuniyet duyarız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2286000" y="2926080"/>
            <a:ext cx="4572000" cy="1097280"/>
          </a:xfrm>
          <a:prstGeom prst="rect">
            <a:avLst/>
          </a:prstGeom>
          <a:solidFill>
            <a:srgbClr val="1C2035"/>
          </a:solidFill>
          <a:ln/>
          <a:effectLst>
            <a:outerShdw blurRad="1270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2286000" y="2926080"/>
            <a:ext cx="4572000" cy="64008"/>
          </a:xfrm>
          <a:prstGeom prst="rect">
            <a:avLst/>
          </a:prstGeom>
          <a:solidFill>
            <a:srgbClr val="E8584A"/>
          </a:solidFill>
          <a:ln/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2377440" y="301752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377440" y="3401568"/>
            <a:ext cx="4389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0" y="4709160"/>
            <a:ext cx="9144000" cy="0"/>
          </a:xfrm>
          <a:prstGeom prst="line">
            <a:avLst/>
          </a:prstGeom>
          <a:noFill/>
          <a:ln w="12700">
            <a:solidFill>
              <a:srgbClr val="14172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0" y="47548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92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Necmettin Erbakan Üniversitesi, Konya  |  10–12 Haziran 2026  |  pdrkongre.org</a:t>
            </a:r>
            <a:endParaRPr lang="en-US" sz="900" dirty="0"/>
          </a:p>
        </p:txBody>
      </p:sp>
      <p:pic>
        <p:nvPicPr>
          <p:cNvPr id="16" name="Picture 2" descr="Türk PDR Derneği">
            <a:extLst>
              <a:ext uri="{FF2B5EF4-FFF2-40B4-BE49-F238E27FC236}">
                <a16:creationId xmlns:a16="http://schemas.microsoft.com/office/drawing/2014/main" id="{B71F9F71-AA17-8728-0316-4AE3BB708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562" y="155448"/>
            <a:ext cx="1097280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Necmettin Erbakan Üniversitesi">
            <a:extLst>
              <a:ext uri="{FF2B5EF4-FFF2-40B4-BE49-F238E27FC236}">
                <a16:creationId xmlns:a16="http://schemas.microsoft.com/office/drawing/2014/main" id="{76528CA9-0D56-6F5E-6B68-CFFF01DB6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725" y="202082"/>
            <a:ext cx="1050646" cy="105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588</Words>
  <Application>Microsoft Macintosh PowerPoint</Application>
  <PresentationFormat>Ekran Gösterisi (16:9)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PDR Kongre 2026 Bildiri Şablonu</dc:title>
  <dc:subject>PptxGenJS Presentation</dc:subject>
  <dc:creator>PptxGenJS</dc:creator>
  <cp:lastModifiedBy>Hakem X</cp:lastModifiedBy>
  <cp:revision>2</cp:revision>
  <dcterms:created xsi:type="dcterms:W3CDTF">2026-06-04T12:51:29Z</dcterms:created>
  <dcterms:modified xsi:type="dcterms:W3CDTF">2026-06-04T12:56:56Z</dcterms:modified>
</cp:coreProperties>
</file>